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3" r:id="rId5"/>
    <p:sldId id="259" r:id="rId6"/>
    <p:sldId id="267" r:id="rId7"/>
    <p:sldId id="260" r:id="rId8"/>
    <p:sldId id="264" r:id="rId9"/>
    <p:sldId id="261" r:id="rId10"/>
    <p:sldId id="265" r:id="rId11"/>
    <p:sldId id="262" r:id="rId12"/>
    <p:sldId id="266" r:id="rId13"/>
    <p:sldId id="269" r:id="rId14"/>
    <p:sldId id="270" r:id="rId15"/>
    <p:sldId id="26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AC51-E1D3-4781-A0FF-709278932175}" type="datetimeFigureOut">
              <a:rPr lang="es-ES" smtClean="0"/>
              <a:t>10/10/2019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744F169-72A2-40CB-A22D-8ADB9F5BA7EB}" type="slidenum">
              <a:rPr lang="es-ES" smtClean="0"/>
              <a:t>‹Nº›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8619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AC51-E1D3-4781-A0FF-709278932175}" type="datetimeFigureOut">
              <a:rPr lang="es-ES" smtClean="0"/>
              <a:t>10/10/2019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F169-72A2-40CB-A22D-8ADB9F5BA7EB}" type="slidenum">
              <a:rPr lang="es-ES" smtClean="0"/>
              <a:t>‹Nº›</a:t>
            </a:fld>
            <a:endParaRPr lang="es-E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338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AC51-E1D3-4781-A0FF-709278932175}" type="datetimeFigureOut">
              <a:rPr lang="es-ES" smtClean="0"/>
              <a:t>10/10/2019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F169-72A2-40CB-A22D-8ADB9F5BA7EB}" type="slidenum">
              <a:rPr lang="es-ES" smtClean="0"/>
              <a:t>‹Nº›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3189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AC51-E1D3-4781-A0FF-709278932175}" type="datetimeFigureOut">
              <a:rPr lang="es-ES" smtClean="0"/>
              <a:t>10/10/2019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F169-72A2-40CB-A22D-8ADB9F5BA7EB}" type="slidenum">
              <a:rPr lang="es-ES" smtClean="0"/>
              <a:t>‹Nº›</a:t>
            </a:fld>
            <a:endParaRPr lang="es-E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3796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AC51-E1D3-4781-A0FF-709278932175}" type="datetimeFigureOut">
              <a:rPr lang="es-ES" smtClean="0"/>
              <a:t>10/10/2019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F169-72A2-40CB-A22D-8ADB9F5BA7EB}" type="slidenum">
              <a:rPr lang="es-ES" smtClean="0"/>
              <a:t>‹Nº›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4848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AC51-E1D3-4781-A0FF-709278932175}" type="datetimeFigureOut">
              <a:rPr lang="es-ES" smtClean="0"/>
              <a:t>10/10/2019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F169-72A2-40CB-A22D-8ADB9F5BA7EB}" type="slidenum">
              <a:rPr lang="es-ES" smtClean="0"/>
              <a:t>‹Nº›</a:t>
            </a:fld>
            <a:endParaRPr lang="es-E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39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AC51-E1D3-4781-A0FF-709278932175}" type="datetimeFigureOut">
              <a:rPr lang="es-ES" smtClean="0"/>
              <a:t>10/10/2019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F169-72A2-40CB-A22D-8ADB9F5BA7EB}" type="slidenum">
              <a:rPr lang="es-ES" smtClean="0"/>
              <a:t>‹Nº›</a:t>
            </a:fld>
            <a:endParaRPr lang="es-E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276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AC51-E1D3-4781-A0FF-709278932175}" type="datetimeFigureOut">
              <a:rPr lang="es-ES" smtClean="0"/>
              <a:t>10/10/2019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F169-72A2-40CB-A22D-8ADB9F5BA7EB}" type="slidenum">
              <a:rPr lang="es-ES" smtClean="0"/>
              <a:t>‹Nº›</a:t>
            </a:fld>
            <a:endParaRPr lang="es-E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7143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AC51-E1D3-4781-A0FF-709278932175}" type="datetimeFigureOut">
              <a:rPr lang="es-ES" smtClean="0"/>
              <a:t>10/10/2019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F169-72A2-40CB-A22D-8ADB9F5BA7E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7347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AC51-E1D3-4781-A0FF-709278932175}" type="datetimeFigureOut">
              <a:rPr lang="es-ES" smtClean="0"/>
              <a:t>10/10/2019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F169-72A2-40CB-A22D-8ADB9F5BA7EB}" type="slidenum">
              <a:rPr lang="es-ES" smtClean="0"/>
              <a:t>‹Nº›</a:t>
            </a:fld>
            <a:endParaRPr lang="es-E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2302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263AC51-E1D3-4781-A0FF-709278932175}" type="datetimeFigureOut">
              <a:rPr lang="es-ES" smtClean="0"/>
              <a:t>10/10/2019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F169-72A2-40CB-A22D-8ADB9F5BA7EB}" type="slidenum">
              <a:rPr lang="es-ES" smtClean="0"/>
              <a:t>‹Nº›</a:t>
            </a:fld>
            <a:endParaRPr lang="es-E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65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3AC51-E1D3-4781-A0FF-709278932175}" type="datetimeFigureOut">
              <a:rPr lang="es-ES" smtClean="0"/>
              <a:t>10/10/2019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744F169-72A2-40CB-A22D-8ADB9F5BA7EB}" type="slidenum">
              <a:rPr lang="es-ES" smtClean="0"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603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xAJUlPoUJ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204s4mNGA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3nbjhpcZ9_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6CwNLtHtT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0E6741-5BCD-4CE1-A07F-F14D6BA59B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dirty="0"/>
              <a:t>CAPACIDADES FÍSICAS BÁSICAS (CFB)</a:t>
            </a:r>
          </a:p>
        </p:txBody>
      </p:sp>
      <p:pic>
        <p:nvPicPr>
          <p:cNvPr id="1026" name="Picture 2" descr="Resultado de imagen de fuerza">
            <a:extLst>
              <a:ext uri="{FF2B5EF4-FFF2-40B4-BE49-F238E27FC236}">
                <a16:creationId xmlns:a16="http://schemas.microsoft.com/office/drawing/2014/main" id="{478DBC02-C81C-4E3E-BA80-FED9333CF3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994" y="3995881"/>
            <a:ext cx="2302414" cy="1726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B105C1B-D853-423B-ADA6-C7118B4E9C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8509" y="3796682"/>
            <a:ext cx="1467875" cy="1967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n de dibujo maraton">
            <a:extLst>
              <a:ext uri="{FF2B5EF4-FFF2-40B4-BE49-F238E27FC236}">
                <a16:creationId xmlns:a16="http://schemas.microsoft.com/office/drawing/2014/main" id="{3E8181A8-E967-4926-9C45-295FB60C49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0418" y="3837335"/>
            <a:ext cx="1790700" cy="1863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sultado de imagen de dibujo  flexibilidad">
            <a:extLst>
              <a:ext uri="{FF2B5EF4-FFF2-40B4-BE49-F238E27FC236}">
                <a16:creationId xmlns:a16="http://schemas.microsoft.com/office/drawing/2014/main" id="{5EA04012-8454-4379-9D64-7354FC3B98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4236" y="3837335"/>
            <a:ext cx="241935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9912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533286-2858-4EAD-9CDF-4D9388386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FLEXIBILIDAD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B24883-E8D7-450B-9D01-842462BD5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 </a:t>
            </a:r>
            <a:r>
              <a:rPr lang="es-ES" sz="2400" dirty="0"/>
              <a:t>Capacidad que tienen las articulaciones para realizar movimientos muy amplios.</a:t>
            </a:r>
          </a:p>
          <a:p>
            <a:pPr lvl="1"/>
            <a:r>
              <a:rPr lang="es-ES" dirty="0"/>
              <a:t>Jugar al </a:t>
            </a:r>
            <a:r>
              <a:rPr lang="es-ES" dirty="0" err="1"/>
              <a:t>twister</a:t>
            </a:r>
            <a:endParaRPr lang="es-ES" dirty="0"/>
          </a:p>
          <a:p>
            <a:pPr lvl="1"/>
            <a:r>
              <a:rPr lang="es-ES" dirty="0"/>
              <a:t>Abrirse de piernas</a:t>
            </a:r>
          </a:p>
          <a:p>
            <a:pPr lvl="1"/>
            <a:r>
              <a:rPr lang="es-ES" dirty="0">
                <a:hlinkClick r:id="rId2"/>
              </a:rPr>
              <a:t>https://www.youtube.com/watch?v=PxAJUlPoUJA</a:t>
            </a:r>
            <a:endParaRPr lang="es-ES" dirty="0"/>
          </a:p>
          <a:p>
            <a:pPr lvl="1"/>
            <a:endParaRPr lang="es-ES" dirty="0"/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304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4977F1E1-2B6F-4BB6-899F-67D8764D8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79" name="Rectangle 78">
            <a:extLst>
              <a:ext uri="{FF2B5EF4-FFF2-40B4-BE49-F238E27FC236}">
                <a16:creationId xmlns:a16="http://schemas.microsoft.com/office/drawing/2014/main" id="{EC17D08F-2133-44A9-B28C-CB29928FA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0CC36881-E309-4C41-8B5B-203AADC15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F470DFE-74BA-4CE6-BF05-1D1F3E119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301" y="1474969"/>
            <a:ext cx="2823919" cy="1868760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3300"/>
              <a:t>fLEXIBILIDAD</a:t>
            </a: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84F2C6A8-7D46-49EA-860B-0F0B02084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5" name="Group 84">
            <a:extLst>
              <a:ext uri="{FF2B5EF4-FFF2-40B4-BE49-F238E27FC236}">
                <a16:creationId xmlns:a16="http://schemas.microsoft.com/office/drawing/2014/main" id="{AED92372-F778-4E96-9E90-4E63BAF3CA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7463258" y="583365"/>
            <a:chExt cx="7560115" cy="5181928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EB4EC089-8B60-43F4-9BF5-1F0B0E398E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8" y="583365"/>
              <a:ext cx="7560115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1C0BAC91-1725-4E5A-92CE-F5A2EB066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7" y="915807"/>
              <a:ext cx="692827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0A26CEF0-0752-4949-847C-CC71818B4CB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79"/>
          <a:stretch/>
        </p:blipFill>
        <p:spPr bwMode="auto">
          <a:xfrm>
            <a:off x="5044829" y="1289890"/>
            <a:ext cx="5316984" cy="3271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4B61EBEC-D0CA-456C-98A6-EDA1AC9FB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718A71EB-D327-4458-85FB-26336B2BA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0B4C7C92-793D-4D6B-9686-5B911FE16E15}"/>
              </a:ext>
            </a:extLst>
          </p:cNvPr>
          <p:cNvSpPr txBox="1"/>
          <p:nvPr/>
        </p:nvSpPr>
        <p:spPr>
          <a:xfrm>
            <a:off x="659301" y="3657485"/>
            <a:ext cx="3166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Almudena cid.</a:t>
            </a:r>
          </a:p>
        </p:txBody>
      </p:sp>
    </p:spTree>
    <p:extLst>
      <p:ext uri="{BB962C8B-B14F-4D97-AF65-F5344CB8AC3E}">
        <p14:creationId xmlns:p14="http://schemas.microsoft.com/office/powerpoint/2010/main" val="3798146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146900-DF46-4CC8-9D61-B96A62FDC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C043B81-24FF-46D0-8D79-335B5F96F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4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787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8">
            <a:extLst>
              <a:ext uri="{FF2B5EF4-FFF2-40B4-BE49-F238E27FC236}">
                <a16:creationId xmlns:a16="http://schemas.microsoft.com/office/drawing/2014/main" id="{3193BA5C-B8F3-4972-BA54-014C48FAF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10">
            <a:extLst>
              <a:ext uri="{FF2B5EF4-FFF2-40B4-BE49-F238E27FC236}">
                <a16:creationId xmlns:a16="http://schemas.microsoft.com/office/drawing/2014/main" id="{D7162BAB-C25E-4CE9-B87C-F118DC7E7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353088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C97449AB-722F-4D46-B5D9-3B65F6617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3530157" cy="1049235"/>
          </a:xfrm>
        </p:spPr>
        <p:txBody>
          <a:bodyPr>
            <a:normAutofit/>
          </a:bodyPr>
          <a:lstStyle/>
          <a:p>
            <a:r>
              <a:rPr lang="es-ES" dirty="0"/>
              <a:t>¿cómo se mejoran?</a:t>
            </a:r>
          </a:p>
        </p:txBody>
      </p:sp>
      <p:sp>
        <p:nvSpPr>
          <p:cNvPr id="26" name="Rectangle 12">
            <a:extLst>
              <a:ext uri="{FF2B5EF4-FFF2-40B4-BE49-F238E27FC236}">
                <a16:creationId xmlns:a16="http://schemas.microsoft.com/office/drawing/2014/main" id="{05B93327-222A-4DAC-9163-371BF44CD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33A654-2B5D-46DE-A756-BA7CF737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3526523" cy="3450613"/>
          </a:xfrm>
        </p:spPr>
        <p:txBody>
          <a:bodyPr>
            <a:normAutofit/>
          </a:bodyPr>
          <a:lstStyle/>
          <a:p>
            <a:r>
              <a:rPr lang="es-ES" dirty="0"/>
              <a:t>1. ENTRENAMIENTO</a:t>
            </a:r>
          </a:p>
          <a:p>
            <a:r>
              <a:rPr lang="es-ES" dirty="0"/>
              <a:t>2. HIGIENE</a:t>
            </a:r>
          </a:p>
          <a:p>
            <a:r>
              <a:rPr lang="es-ES" dirty="0"/>
              <a:t>3. ALIMENTACIÓN SALUDABLE</a:t>
            </a:r>
          </a:p>
          <a:p>
            <a:r>
              <a:rPr lang="es-ES" dirty="0"/>
              <a:t>4. ACTIVIAD FÍSICA</a:t>
            </a:r>
          </a:p>
          <a:p>
            <a:r>
              <a:rPr lang="es-ES" dirty="0"/>
              <a:t>5.HIGIENE DEL SUEÑO </a:t>
            </a:r>
          </a:p>
          <a:p>
            <a:endParaRPr lang="es-ES" dirty="0"/>
          </a:p>
        </p:txBody>
      </p:sp>
      <p:grpSp>
        <p:nvGrpSpPr>
          <p:cNvPr id="27" name="Group 14">
            <a:extLst>
              <a:ext uri="{FF2B5EF4-FFF2-40B4-BE49-F238E27FC236}">
                <a16:creationId xmlns:a16="http://schemas.microsoft.com/office/drawing/2014/main" id="{14EE34E3-F117-4487-8ACF-33DA65FA1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0131" y="482171"/>
            <a:ext cx="6091791" cy="5149101"/>
            <a:chOff x="5460131" y="482171"/>
            <a:chExt cx="6091791" cy="5149101"/>
          </a:xfrm>
        </p:grpSpPr>
        <p:sp>
          <p:nvSpPr>
            <p:cNvPr id="28" name="Rectangle 15">
              <a:extLst>
                <a:ext uri="{FF2B5EF4-FFF2-40B4-BE49-F238E27FC236}">
                  <a16:creationId xmlns:a16="http://schemas.microsoft.com/office/drawing/2014/main" id="{39ACC02C-6424-4165-93C4-E83C8E81D4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60131" y="482171"/>
              <a:ext cx="6091791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16">
              <a:extLst>
                <a:ext uri="{FF2B5EF4-FFF2-40B4-BE49-F238E27FC236}">
                  <a16:creationId xmlns:a16="http://schemas.microsoft.com/office/drawing/2014/main" id="{C182CB9C-C978-4C9B-9AAD-8B13418975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78956" y="812507"/>
              <a:ext cx="5461780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18">
            <a:extLst>
              <a:ext uri="{FF2B5EF4-FFF2-40B4-BE49-F238E27FC236}">
                <a16:creationId xmlns:a16="http://schemas.microsoft.com/office/drawing/2014/main" id="{56388820-A63D-463C-9DBC-060A5ABE3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42379" y="977965"/>
            <a:ext cx="5134631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Resultado de imagen de SALUD">
            <a:extLst>
              <a:ext uri="{FF2B5EF4-FFF2-40B4-BE49-F238E27FC236}">
                <a16:creationId xmlns:a16="http://schemas.microsoft.com/office/drawing/2014/main" id="{FE9B886F-3AF9-42CA-A35A-6B5B0534DE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3926" y="1844043"/>
            <a:ext cx="4821551" cy="241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0">
            <a:extLst>
              <a:ext uri="{FF2B5EF4-FFF2-40B4-BE49-F238E27FC236}">
                <a16:creationId xmlns:a16="http://schemas.microsoft.com/office/drawing/2014/main" id="{C04ED70F-D6FD-4EB1-A171-D30F885FE7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A26CAE9-74C4-4EDD-8A80-77F79EAA86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6164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81" name="Rectangle 80">
            <a:extLst>
              <a:ext uri="{FF2B5EF4-FFF2-40B4-BE49-F238E27FC236}">
                <a16:creationId xmlns:a16="http://schemas.microsoft.com/office/drawing/2014/main" id="{2FA7AD0A-1871-4DF8-9235-F49D0513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6B04CFB-FAE5-47DD-9B3E-4E9BA7A89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E674B0A-3544-404F-A809-3D8A2AD9E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301" y="1474969"/>
            <a:ext cx="2823919" cy="1868760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2800"/>
              <a:t>¿POR QUÉ SON IMPORTANTES?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AFD1EF-86D2-4463-A1A0-5051BEF91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302" y="3531204"/>
            <a:ext cx="2823919" cy="1610643"/>
          </a:xfrm>
        </p:spPr>
        <p:txBody>
          <a:bodyPr vert="horz" lIns="91440" tIns="91440" rIns="91440" bIns="91440" rtlCol="0">
            <a:normAutofit/>
          </a:bodyPr>
          <a:lstStyle/>
          <a:p>
            <a:pPr marL="0" indent="0">
              <a:buNone/>
            </a:pPr>
            <a:r>
              <a:rPr lang="en-US" sz="1600" cap="all"/>
              <a:t>MEJORAN Y CONSERVAN NUESTRA SALUD</a:t>
            </a: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EE68D41B-9286-479F-9AB7-678C8E348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7" name="Group 86">
            <a:extLst>
              <a:ext uri="{FF2B5EF4-FFF2-40B4-BE49-F238E27FC236}">
                <a16:creationId xmlns:a16="http://schemas.microsoft.com/office/drawing/2014/main" id="{E8ACF89C-CFC3-4D68-B3C4-2BEFB7BBE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3B770B7D-3C5C-4682-8DF0-20783592F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A6893E11-7EC1-4EB6-A2A8-0B693F8FE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622F7FD7-8884-4FD5-95AB-0B5C6033A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5487" y="977965"/>
            <a:ext cx="6615582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Resultado de imagen de SALUD">
            <a:extLst>
              <a:ext uri="{FF2B5EF4-FFF2-40B4-BE49-F238E27FC236}">
                <a16:creationId xmlns:a16="http://schemas.microsoft.com/office/drawing/2014/main" id="{21A0FB80-1B1E-4CAE-B320-2BF91BB763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7237" y="1116345"/>
            <a:ext cx="6225192" cy="3866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92">
            <a:extLst>
              <a:ext uri="{FF2B5EF4-FFF2-40B4-BE49-F238E27FC236}">
                <a16:creationId xmlns:a16="http://schemas.microsoft.com/office/drawing/2014/main" id="{16EFE474-4FE0-4E8F-8F09-5ED2C9E76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CF8B8C81-54DC-4AF5-B682-3A2C70A6B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55195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E405A2-1A46-4607-954C-129E16400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79900"/>
            <a:ext cx="9603275" cy="1049235"/>
          </a:xfrm>
        </p:spPr>
        <p:txBody>
          <a:bodyPr/>
          <a:lstStyle/>
          <a:p>
            <a:r>
              <a:rPr lang="es-ES" dirty="0"/>
              <a:t>Trabajo</a:t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1336BC-6C5A-476E-8543-56BA056A2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Apartados</a:t>
            </a:r>
          </a:p>
          <a:p>
            <a:pPr lvl="1"/>
            <a:r>
              <a:rPr lang="es-ES" dirty="0"/>
              <a:t>Portada con nombres y curso.</a:t>
            </a:r>
          </a:p>
          <a:p>
            <a:pPr lvl="1"/>
            <a:r>
              <a:rPr lang="es-ES" dirty="0"/>
              <a:t>1¿Qué son las CFB?¿Cuáles son?</a:t>
            </a:r>
          </a:p>
          <a:p>
            <a:pPr lvl="1"/>
            <a:r>
              <a:rPr lang="es-ES" dirty="0"/>
              <a:t>2. Desarrolla una actividad en la que predomine cada uno de ellas. Diseña un dibujo.</a:t>
            </a:r>
          </a:p>
          <a:p>
            <a:pPr lvl="1"/>
            <a:endParaRPr lang="es-ES" dirty="0"/>
          </a:p>
          <a:p>
            <a:pPr lvl="1"/>
            <a:r>
              <a:rPr lang="es-ES" dirty="0"/>
              <a:t>Puedes usar un cuadro como este</a:t>
            </a:r>
          </a:p>
          <a:p>
            <a:pPr lvl="1"/>
            <a:endParaRPr lang="es-ES" dirty="0"/>
          </a:p>
          <a:p>
            <a:pPr lvl="1"/>
            <a:r>
              <a:rPr lang="es-ES" dirty="0"/>
              <a:t> Máximo 2 folios.</a:t>
            </a:r>
          </a:p>
          <a:p>
            <a:pPr lvl="1"/>
            <a:endParaRPr lang="es-ES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E79E18C4-7903-4096-9137-FEB7E28C87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392021"/>
              </p:ext>
            </p:extLst>
          </p:nvPr>
        </p:nvGraphicFramePr>
        <p:xfrm>
          <a:off x="6095999" y="3790122"/>
          <a:ext cx="5402470" cy="22528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1235">
                  <a:extLst>
                    <a:ext uri="{9D8B030D-6E8A-4147-A177-3AD203B41FA5}">
                      <a16:colId xmlns:a16="http://schemas.microsoft.com/office/drawing/2014/main" val="1235275984"/>
                    </a:ext>
                  </a:extLst>
                </a:gridCol>
                <a:gridCol w="2701235">
                  <a:extLst>
                    <a:ext uri="{9D8B030D-6E8A-4147-A177-3AD203B41FA5}">
                      <a16:colId xmlns:a16="http://schemas.microsoft.com/office/drawing/2014/main" val="423325801"/>
                    </a:ext>
                  </a:extLst>
                </a:gridCol>
              </a:tblGrid>
              <a:tr h="744066">
                <a:tc>
                  <a:txBody>
                    <a:bodyPr/>
                    <a:lstStyle/>
                    <a:p>
                      <a:r>
                        <a:rPr lang="es-ES" dirty="0"/>
                        <a:t>CFB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XXXXX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8551848"/>
                  </a:ext>
                </a:extLst>
              </a:tr>
              <a:tr h="754401">
                <a:tc>
                  <a:txBody>
                    <a:bodyPr/>
                    <a:lstStyle/>
                    <a:p>
                      <a:r>
                        <a:rPr lang="es-ES" dirty="0"/>
                        <a:t>DESARROLLO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173313"/>
                  </a:ext>
                </a:extLst>
              </a:tr>
              <a:tr h="754401">
                <a:tc>
                  <a:txBody>
                    <a:bodyPr/>
                    <a:lstStyle/>
                    <a:p>
                      <a:r>
                        <a:rPr lang="es-ES" dirty="0"/>
                        <a:t>DIBUJO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3894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927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97D299-40B6-4A2B-A853-EAC2C42F4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2" y="990051"/>
            <a:ext cx="9603275" cy="1527864"/>
          </a:xfrm>
        </p:spPr>
        <p:txBody>
          <a:bodyPr>
            <a:normAutofit fontScale="90000"/>
          </a:bodyPr>
          <a:lstStyle/>
          <a:p>
            <a:r>
              <a:rPr lang="es-ES" dirty="0"/>
              <a:t>		Capacidades físicas básicas</a:t>
            </a: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dirty="0"/>
              <a:t>				  ¿Qué son?</a:t>
            </a:r>
            <a:br>
              <a:rPr lang="es-ES" dirty="0"/>
            </a:br>
            <a:r>
              <a:rPr lang="es-ES" dirty="0"/>
              <a:t>				¿Cuáles son?</a:t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1279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0AF585-CEBD-4EA7-9666-A6FCCFF03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489419"/>
            <a:ext cx="9603275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Son capacidades propias de cada persona  que permiten realizar diferentes actividades físicas.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049AE1-D0BA-48A5-8065-E792399D3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SON 4:</a:t>
            </a:r>
          </a:p>
          <a:p>
            <a:endParaRPr lang="es-ES" dirty="0"/>
          </a:p>
          <a:p>
            <a:pPr lvl="1"/>
            <a:r>
              <a:rPr lang="es-ES" dirty="0"/>
              <a:t>FUERZA</a:t>
            </a:r>
          </a:p>
          <a:p>
            <a:pPr lvl="1"/>
            <a:r>
              <a:rPr lang="es-ES" dirty="0"/>
              <a:t>VELOCIDAD</a:t>
            </a:r>
          </a:p>
          <a:p>
            <a:pPr lvl="1"/>
            <a:r>
              <a:rPr lang="es-ES" dirty="0"/>
              <a:t>RESISTENCIA</a:t>
            </a:r>
          </a:p>
          <a:p>
            <a:pPr lvl="1"/>
            <a:r>
              <a:rPr lang="es-ES" dirty="0"/>
              <a:t>FLEXIBILIDAD O AMPLITUD DE MOVIMIENTO (ADM)</a:t>
            </a:r>
          </a:p>
          <a:p>
            <a:pPr lvl="1"/>
            <a:endParaRPr lang="es-ES" dirty="0"/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53125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36E29B-EB7A-49C9-BE86-D27952419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fuerza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C17B07-B21D-4FDB-A864-89CDE8761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3200" dirty="0"/>
              <a:t>Capacidad del cuerpo para superar una resistencia.</a:t>
            </a:r>
          </a:p>
          <a:p>
            <a:r>
              <a:rPr lang="es-ES" sz="3200" dirty="0"/>
              <a:t>Ejemplo:</a:t>
            </a:r>
          </a:p>
          <a:p>
            <a:pPr lvl="1"/>
            <a:r>
              <a:rPr lang="es-ES" sz="2800" dirty="0"/>
              <a:t>Levantar un peso concreto</a:t>
            </a:r>
          </a:p>
          <a:p>
            <a:pPr lvl="1"/>
            <a:r>
              <a:rPr lang="es-ES" sz="2800" dirty="0"/>
              <a:t>Saltar una altura determinada</a:t>
            </a:r>
          </a:p>
          <a:p>
            <a:pPr lvl="1"/>
            <a:r>
              <a:rPr lang="es-ES" sz="2800" dirty="0"/>
              <a:t>Llevar la mochila.</a:t>
            </a:r>
          </a:p>
          <a:p>
            <a:pPr lvl="1"/>
            <a:r>
              <a:rPr lang="es-ES" sz="2800" dirty="0">
                <a:hlinkClick r:id="rId2"/>
              </a:rPr>
              <a:t>https://www.youtube.com/watch?v=a204s4mNGAY</a:t>
            </a:r>
            <a:endParaRPr lang="es-ES" sz="2800" dirty="0"/>
          </a:p>
          <a:p>
            <a:pPr marL="457200" lvl="1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65802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4977F1E1-2B6F-4BB6-899F-67D8764D8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81" name="Rectangle 80">
            <a:extLst>
              <a:ext uri="{FF2B5EF4-FFF2-40B4-BE49-F238E27FC236}">
                <a16:creationId xmlns:a16="http://schemas.microsoft.com/office/drawing/2014/main" id="{EC17D08F-2133-44A9-B28C-CB29928FA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0CC36881-E309-4C41-8B5B-203AADC15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619FEA9-E229-44BD-87D3-4BD1B135A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301" y="1474969"/>
            <a:ext cx="2823919" cy="1868760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3600"/>
              <a:t>fuerza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57F69F7-3116-457D-B37C-81663E17E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302" y="3531204"/>
            <a:ext cx="2823919" cy="1610643"/>
          </a:xfrm>
        </p:spPr>
        <p:txBody>
          <a:bodyPr vert="horz" lIns="91440" tIns="91440" rIns="91440" bIns="91440" rtlCol="0">
            <a:normAutofit/>
          </a:bodyPr>
          <a:lstStyle/>
          <a:p>
            <a:pPr marL="0" indent="0">
              <a:buNone/>
            </a:pPr>
            <a:r>
              <a:rPr lang="en-US" sz="1600" cap="all"/>
              <a:t>Lydia Valentín.</a:t>
            </a: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84F2C6A8-7D46-49EA-860B-0F0B02084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7" name="Group 86">
            <a:extLst>
              <a:ext uri="{FF2B5EF4-FFF2-40B4-BE49-F238E27FC236}">
                <a16:creationId xmlns:a16="http://schemas.microsoft.com/office/drawing/2014/main" id="{AED92372-F778-4E96-9E90-4E63BAF3CA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7463258" y="583365"/>
            <a:chExt cx="7560115" cy="5181928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EB4EC089-8B60-43F4-9BF5-1F0B0E398E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8" y="583365"/>
              <a:ext cx="7560115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1C0BAC91-1725-4E5A-92CE-F5A2EB066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7" y="915807"/>
              <a:ext cx="692827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8" name="Picture 4" descr="Resultado de imagen de halterofilia">
            <a:extLst>
              <a:ext uri="{FF2B5EF4-FFF2-40B4-BE49-F238E27FC236}">
                <a16:creationId xmlns:a16="http://schemas.microsoft.com/office/drawing/2014/main" id="{4632FFE7-33FF-4F54-8DEA-EB34517E5A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"/>
          <a:stretch/>
        </p:blipFill>
        <p:spPr bwMode="auto">
          <a:xfrm>
            <a:off x="4618374" y="1116345"/>
            <a:ext cx="6282919" cy="3866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4B61EBEC-D0CA-456C-98A6-EDA1AC9FB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718A71EB-D327-4458-85FB-26336B2BA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6323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3159CF-05E4-4F34-997E-C20ED67DD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VELOCIDAD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D0E6A4-33EA-4ADB-9CDC-09B92BCCC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Es la capacidad para realizar un movimiento en el menor tiempo posible</a:t>
            </a:r>
          </a:p>
          <a:p>
            <a:r>
              <a:rPr lang="es-ES" sz="2400" dirty="0"/>
              <a:t>Ejemplo;</a:t>
            </a:r>
          </a:p>
          <a:p>
            <a:pPr lvl="1"/>
            <a:r>
              <a:rPr lang="es-ES" sz="2200" dirty="0"/>
              <a:t>Hacer una carrera </a:t>
            </a:r>
          </a:p>
          <a:p>
            <a:pPr lvl="1"/>
            <a:r>
              <a:rPr lang="es-ES" sz="2400" dirty="0">
                <a:hlinkClick r:id="rId2"/>
              </a:rPr>
              <a:t>https://www.youtube.com/watch?v=3nbjhpcZ9_g</a:t>
            </a:r>
            <a:endParaRPr lang="es-ES" sz="2200" dirty="0"/>
          </a:p>
          <a:p>
            <a:pPr marL="457200" lvl="1" indent="0">
              <a:buNone/>
            </a:pP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3440913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3" name="Rectangle 70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4977F1E1-2B6F-4BB6-899F-67D8764D8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79" name="Rectangle 78">
            <a:extLst>
              <a:ext uri="{FF2B5EF4-FFF2-40B4-BE49-F238E27FC236}">
                <a16:creationId xmlns:a16="http://schemas.microsoft.com/office/drawing/2014/main" id="{EC17D08F-2133-44A9-B28C-CB29928FA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0CC36881-E309-4C41-8B5B-203AADC15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EFC2E-F276-4069-AE8E-8897C5303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96" y="1665498"/>
            <a:ext cx="2823919" cy="1868760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3600" dirty="0" err="1"/>
              <a:t>velocidad</a:t>
            </a:r>
            <a:endParaRPr lang="en-US" sz="3600" dirty="0"/>
          </a:p>
        </p:txBody>
      </p:sp>
      <p:cxnSp>
        <p:nvCxnSpPr>
          <p:cNvPr id="2074" name="Straight Connector 82">
            <a:extLst>
              <a:ext uri="{FF2B5EF4-FFF2-40B4-BE49-F238E27FC236}">
                <a16:creationId xmlns:a16="http://schemas.microsoft.com/office/drawing/2014/main" id="{84F2C6A8-7D46-49EA-860B-0F0B02084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075" name="Group 84">
            <a:extLst>
              <a:ext uri="{FF2B5EF4-FFF2-40B4-BE49-F238E27FC236}">
                <a16:creationId xmlns:a16="http://schemas.microsoft.com/office/drawing/2014/main" id="{AED92372-F778-4E96-9E90-4E63BAF3CA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7463258" y="583365"/>
            <a:chExt cx="7560115" cy="5181928"/>
          </a:xfrm>
        </p:grpSpPr>
        <p:sp>
          <p:nvSpPr>
            <p:cNvPr id="2076" name="Rectangle 85">
              <a:extLst>
                <a:ext uri="{FF2B5EF4-FFF2-40B4-BE49-F238E27FC236}">
                  <a16:creationId xmlns:a16="http://schemas.microsoft.com/office/drawing/2014/main" id="{EB4EC089-8B60-43F4-9BF5-1F0B0E398E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8" y="583365"/>
              <a:ext cx="7560115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7" name="Rectangle 86">
              <a:extLst>
                <a:ext uri="{FF2B5EF4-FFF2-40B4-BE49-F238E27FC236}">
                  <a16:creationId xmlns:a16="http://schemas.microsoft.com/office/drawing/2014/main" id="{1C0BAC91-1725-4E5A-92CE-F5A2EB066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7" y="915807"/>
              <a:ext cx="692827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050" name="Picture 2" descr="Resultado de imagen de usain bolt">
            <a:extLst>
              <a:ext uri="{FF2B5EF4-FFF2-40B4-BE49-F238E27FC236}">
                <a16:creationId xmlns:a16="http://schemas.microsoft.com/office/drawing/2014/main" id="{A5CB5F4E-9628-4415-80ED-860505931C0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36" r="1" b="1"/>
          <a:stretch/>
        </p:blipFill>
        <p:spPr bwMode="auto">
          <a:xfrm>
            <a:off x="4618374" y="1116345"/>
            <a:ext cx="6282919" cy="3866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8" name="Picture 88">
            <a:extLst>
              <a:ext uri="{FF2B5EF4-FFF2-40B4-BE49-F238E27FC236}">
                <a16:creationId xmlns:a16="http://schemas.microsoft.com/office/drawing/2014/main" id="{4B61EBEC-D0CA-456C-98A6-EDA1AC9FB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079" name="Straight Connector 90">
            <a:extLst>
              <a:ext uri="{FF2B5EF4-FFF2-40B4-BE49-F238E27FC236}">
                <a16:creationId xmlns:a16="http://schemas.microsoft.com/office/drawing/2014/main" id="{718A71EB-D327-4458-85FB-26336B2BA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117B0EF4-AF78-48DA-8105-241804BC6003}"/>
              </a:ext>
            </a:extLst>
          </p:cNvPr>
          <p:cNvSpPr txBox="1"/>
          <p:nvPr/>
        </p:nvSpPr>
        <p:spPr>
          <a:xfrm>
            <a:off x="731676" y="3697855"/>
            <a:ext cx="2823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Usain BOLT</a:t>
            </a:r>
          </a:p>
        </p:txBody>
      </p:sp>
    </p:spTree>
    <p:extLst>
      <p:ext uri="{BB962C8B-B14F-4D97-AF65-F5344CB8AC3E}">
        <p14:creationId xmlns:p14="http://schemas.microsoft.com/office/powerpoint/2010/main" val="3664885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3B8A09-C131-4D90-86F6-3E57C3693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2" y="1281597"/>
            <a:ext cx="9603275" cy="1049235"/>
          </a:xfrm>
        </p:spPr>
        <p:txBody>
          <a:bodyPr/>
          <a:lstStyle/>
          <a:p>
            <a:r>
              <a:rPr lang="es-ES" dirty="0"/>
              <a:t>Resistencia.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64620F-4008-4AB4-B64C-FBF9AAE3B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36219"/>
            <a:ext cx="9603275" cy="3450613"/>
          </a:xfrm>
        </p:spPr>
        <p:txBody>
          <a:bodyPr/>
          <a:lstStyle/>
          <a:p>
            <a:pPr lvl="1"/>
            <a:r>
              <a:rPr lang="es-ES" sz="2400" dirty="0"/>
              <a:t>CAPACIDAD QUE TIENE EL CUERPO PARA SOPORTAR UN ESFUERZO DURANTE UN PERIODO DE TIEMPO LARGO.</a:t>
            </a:r>
          </a:p>
          <a:p>
            <a:pPr lvl="2"/>
            <a:r>
              <a:rPr lang="es-ES" sz="2400" dirty="0"/>
              <a:t>Ejemplo:</a:t>
            </a:r>
          </a:p>
          <a:p>
            <a:pPr lvl="3"/>
            <a:r>
              <a:rPr lang="es-ES" sz="2400" dirty="0"/>
              <a:t>Maratón</a:t>
            </a:r>
          </a:p>
          <a:p>
            <a:pPr lvl="3"/>
            <a:r>
              <a:rPr lang="es-ES" sz="2400" dirty="0"/>
              <a:t>Subir a un decimo piso</a:t>
            </a:r>
          </a:p>
          <a:p>
            <a:pPr lvl="3"/>
            <a:r>
              <a:rPr lang="es-ES" sz="2400" dirty="0">
                <a:hlinkClick r:id="rId2"/>
              </a:rPr>
              <a:t>https://www.youtube.com/watch?v=A6CwNLtHtTo</a:t>
            </a:r>
            <a:endParaRPr lang="es-ES" sz="2400" dirty="0"/>
          </a:p>
          <a:p>
            <a:pPr marL="1371600" lvl="3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61796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36">
            <a:extLst>
              <a:ext uri="{FF2B5EF4-FFF2-40B4-BE49-F238E27FC236}">
                <a16:creationId xmlns:a16="http://schemas.microsoft.com/office/drawing/2014/main" id="{E02DA677-C58A-4FCE-A9A0-E66A42EBD9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39" name="Picture 138">
            <a:extLst>
              <a:ext uri="{FF2B5EF4-FFF2-40B4-BE49-F238E27FC236}">
                <a16:creationId xmlns:a16="http://schemas.microsoft.com/office/drawing/2014/main" id="{9D85B319-9C30-4D92-B664-CA444ECD7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D7573C1E-3785-43C9-A262-1DA9DF97F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548C4394-BE4E-4302-AF74-4781C6C66E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45" name="Rectangle 144">
            <a:extLst>
              <a:ext uri="{FF2B5EF4-FFF2-40B4-BE49-F238E27FC236}">
                <a16:creationId xmlns:a16="http://schemas.microsoft.com/office/drawing/2014/main" id="{D90988F3-1333-4A40-BDE3-E275C3131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9732CDF-69D8-42A5-9A7B-FD2544351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2D2F8D8-71F4-4F1D-940C-CC1368C2B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68" y="1458036"/>
            <a:ext cx="3026558" cy="1868760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3600"/>
              <a:t>Resistencia</a:t>
            </a:r>
          </a:p>
        </p:txBody>
      </p: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4A3F96D4-2B50-4543-A4FE-03789E2FF1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009" y="3526496"/>
            <a:ext cx="302361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ECC44196-71A3-4671-91CD-9AE7348F6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68" y="3576238"/>
            <a:ext cx="3026557" cy="1603844"/>
          </a:xfrm>
        </p:spPr>
        <p:txBody>
          <a:bodyPr vert="horz" lIns="91440" tIns="91440" rIns="91440" bIns="91440" rtlCol="0">
            <a:normAutofit/>
          </a:bodyPr>
          <a:lstStyle/>
          <a:p>
            <a:pPr marL="0" indent="0">
              <a:buNone/>
            </a:pPr>
            <a:r>
              <a:rPr lang="en-US" sz="1600" cap="all"/>
              <a:t>Eliud Kipchoge</a:t>
            </a:r>
          </a:p>
        </p:txBody>
      </p: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D0B6606F-378B-478A-B98C-5E032B73B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90638" y="482171"/>
            <a:ext cx="7560115" cy="5149101"/>
            <a:chOff x="7463258" y="583365"/>
            <a:chExt cx="7560115" cy="5181928"/>
          </a:xfrm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FA830693-1360-426A-AB4E-34F1A2552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8" y="583365"/>
              <a:ext cx="7560115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4485BBBC-BD6D-48DC-8D5C-E826CB04FF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7" y="915807"/>
              <a:ext cx="692827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076" name="Picture 4" descr="Resultado de imagen de Eliud Kipchoge bajar de dos horas">
            <a:extLst>
              <a:ext uri="{FF2B5EF4-FFF2-40B4-BE49-F238E27FC236}">
                <a16:creationId xmlns:a16="http://schemas.microsoft.com/office/drawing/2014/main" id="{46F5766C-04F5-47B1-922B-3D89F9C427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03" r="23007"/>
          <a:stretch/>
        </p:blipFill>
        <p:spPr bwMode="auto">
          <a:xfrm>
            <a:off x="5783175" y="1116346"/>
            <a:ext cx="3710850" cy="3866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5" name="Picture 154">
            <a:extLst>
              <a:ext uri="{FF2B5EF4-FFF2-40B4-BE49-F238E27FC236}">
                <a16:creationId xmlns:a16="http://schemas.microsoft.com/office/drawing/2014/main" id="{8786DFBA-A118-4B39-B5E5-897882C4B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55B2A320-5EE4-4719-8CA2-E5B9C98DC6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3113650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274</Words>
  <Application>Microsoft Office PowerPoint</Application>
  <PresentationFormat>Panorámica</PresentationFormat>
  <Paragraphs>61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Arial</vt:lpstr>
      <vt:lpstr>Gill Sans MT</vt:lpstr>
      <vt:lpstr>Galería</vt:lpstr>
      <vt:lpstr>CAPACIDADES FÍSICAS BÁSICAS (CFB)</vt:lpstr>
      <vt:lpstr>  Capacidades físicas básicas            ¿Qué son?     ¿Cuáles son? </vt:lpstr>
      <vt:lpstr>Son capacidades propias de cada persona  que permiten realizar diferentes actividades físicas.</vt:lpstr>
      <vt:lpstr>La fuerza</vt:lpstr>
      <vt:lpstr>fuerza</vt:lpstr>
      <vt:lpstr>VELOCIDAD</vt:lpstr>
      <vt:lpstr>velocidad</vt:lpstr>
      <vt:lpstr>Resistencia.</vt:lpstr>
      <vt:lpstr>Resistencia</vt:lpstr>
      <vt:lpstr>FLEXIBILIDAD</vt:lpstr>
      <vt:lpstr>fLEXIBILIDAD</vt:lpstr>
      <vt:lpstr>Presentación de PowerPoint</vt:lpstr>
      <vt:lpstr>¿cómo se mejoran?</vt:lpstr>
      <vt:lpstr>¿POR QUÉ SON IMPORTANTES?</vt:lpstr>
      <vt:lpstr>Trabajo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CAPACIDADES FÍSICAS BÁSICAS (CFB)</dc:title>
  <dc:creator>Jesus L</dc:creator>
  <cp:lastModifiedBy>Jesus L</cp:lastModifiedBy>
  <cp:revision>11</cp:revision>
  <dcterms:created xsi:type="dcterms:W3CDTF">2019-09-18T06:52:52Z</dcterms:created>
  <dcterms:modified xsi:type="dcterms:W3CDTF">2019-10-10T06:53:15Z</dcterms:modified>
</cp:coreProperties>
</file>